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57" r:id="rId4"/>
    <p:sldId id="258" r:id="rId5"/>
    <p:sldId id="288" r:id="rId6"/>
    <p:sldId id="289" r:id="rId7"/>
    <p:sldId id="274" r:id="rId8"/>
    <p:sldId id="290" r:id="rId9"/>
    <p:sldId id="291" r:id="rId10"/>
    <p:sldId id="277" r:id="rId11"/>
    <p:sldId id="272" r:id="rId12"/>
    <p:sldId id="273" r:id="rId13"/>
    <p:sldId id="275" r:id="rId14"/>
    <p:sldId id="276" r:id="rId15"/>
    <p:sldId id="262" r:id="rId16"/>
    <p:sldId id="287" r:id="rId17"/>
    <p:sldId id="264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137"/>
  </p:normalViewPr>
  <p:slideViewPr>
    <p:cSldViewPr snapToGrid="0">
      <p:cViewPr>
        <p:scale>
          <a:sx n="74" d="100"/>
          <a:sy n="74" d="100"/>
        </p:scale>
        <p:origin x="256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FFC41-4283-1649-8AD9-F8F0C5CF42B5}" type="datetimeFigureOut">
              <a:rPr lang="en-CN" smtClean="0"/>
              <a:t>2025/7/26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D209C-9DD5-9748-A5B5-A83E5F5D70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57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4304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9396-65B2-7407-322A-E14BB4EA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B80DE-87EF-B88D-49D4-F48FB10B1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9E0B-BEB2-BC70-9598-E6A2E74C5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8523B-3658-F6BD-5E89-3AB2333B5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530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618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580C1-5AEF-9BB1-C8ED-0F37F91B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AE8D5-47BB-C139-D208-FFEEF3B37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0B2E6-288A-9FBF-20D5-0DB21966D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60DCC-4008-1658-63C4-6EF24E78B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133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91301-C053-B8CF-1E94-E692AE31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4C0FD-72BD-4A27-CD00-72075792F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89465-39F3-5793-44BC-65150F5A7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4E07D-8FD1-51BF-5118-F35F54F2C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922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A9994-9D0B-330D-BBD5-3842EBCD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7CE07-62B2-F7BE-5A37-4007F42A7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FAD58-66D5-86AD-B5EE-BE7F7043C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51.8364, Error: 1.45582</a:t>
            </a:r>
          </a:p>
          <a:p>
            <a:r>
              <a:rPr lang="en-US" dirty="0" err="1"/>
              <a:t>Top_VR</a:t>
            </a:r>
            <a:r>
              <a:rPr lang="en-US" dirty="0"/>
              <a:t>: 51.0968, Error: 1.49776</a:t>
            </a:r>
          </a:p>
          <a:p>
            <a:r>
              <a:rPr lang="en-US" dirty="0"/>
              <a:t>, MC_CR: 73.8882, Error: 3.49632</a:t>
            </a:r>
          </a:p>
          <a:p>
            <a:r>
              <a:rPr lang="en-US" dirty="0"/>
              <a:t>, MC_VR: 69.4798, Error: 3.10636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0.701553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0.73542</a:t>
            </a:r>
          </a:p>
          <a:p>
            <a:endParaRPr lang="en-US" dirty="0"/>
          </a:p>
          <a:p>
            <a:r>
              <a:rPr lang="en-US" dirty="0"/>
              <a:t>Data_CR:74</a:t>
            </a:r>
          </a:p>
          <a:p>
            <a:r>
              <a:rPr lang="en-US" dirty="0"/>
              <a:t>Data_VR:75, SF:1.03281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80C4-03F2-6A58-4BD5-EF6CD16F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3252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Zjets_CR</a:t>
            </a:r>
            <a:r>
              <a:rPr lang="en-US" dirty="0"/>
              <a:t>: 602.218, Error: 3.57613</a:t>
            </a:r>
          </a:p>
          <a:p>
            <a:r>
              <a:rPr lang="en-US" dirty="0"/>
              <a:t>Zjets_VR1: 275.731, Error: 2.43721</a:t>
            </a:r>
          </a:p>
          <a:p>
            <a:r>
              <a:rPr lang="en-US" dirty="0"/>
              <a:t>Zjets_VR2: 62.982, Error: 1.07491</a:t>
            </a:r>
          </a:p>
          <a:p>
            <a:r>
              <a:rPr lang="en-US" dirty="0"/>
              <a:t>, MC_CR: 660.681, Error: 5.86854</a:t>
            </a:r>
          </a:p>
          <a:p>
            <a:r>
              <a:rPr lang="en-US" dirty="0"/>
              <a:t>, MC_VR1: 316.96, Error: 4.18877</a:t>
            </a:r>
          </a:p>
          <a:p>
            <a:r>
              <a:rPr lang="en-US" dirty="0"/>
              <a:t>, MC_VR2: 92.6616, Error: 1.94987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0.911511</a:t>
            </a:r>
          </a:p>
          <a:p>
            <a:r>
              <a:rPr lang="en-US" dirty="0"/>
              <a:t>, purity_VR1: 0.869922</a:t>
            </a:r>
          </a:p>
          <a:p>
            <a:r>
              <a:rPr lang="en-US" dirty="0"/>
              <a:t>, purity_VR2: 0.679699</a:t>
            </a:r>
            <a:br>
              <a:rPr lang="en-US" dirty="0"/>
            </a:br>
            <a:r>
              <a:rPr lang="en-US" dirty="0"/>
              <a:t>Data_CR:625Data_VR1:349Data_VR2:85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629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Zjets_CR</a:t>
            </a:r>
            <a:r>
              <a:rPr lang="en-US" dirty="0"/>
              <a:t>: 202.29, Error: 1.79532</a:t>
            </a:r>
          </a:p>
          <a:p>
            <a:r>
              <a:rPr lang="en-US" dirty="0"/>
              <a:t>Zjets_VR1: 96.3843, Error: 1.31294</a:t>
            </a:r>
          </a:p>
          <a:p>
            <a:r>
              <a:rPr lang="en-US" dirty="0"/>
              <a:t>Zjets_VR2: 21.0604, Error: 0.527863</a:t>
            </a:r>
          </a:p>
          <a:p>
            <a:r>
              <a:rPr lang="en-US" dirty="0"/>
              <a:t>, MC_CR: 230.559, Error: 3.31619</a:t>
            </a:r>
          </a:p>
          <a:p>
            <a:r>
              <a:rPr lang="en-US" dirty="0"/>
              <a:t>, MC_VR1: 118.019, Error: 2.82184</a:t>
            </a:r>
          </a:p>
          <a:p>
            <a:r>
              <a:rPr lang="en-US" dirty="0"/>
              <a:t>, MC_VR2: 29.0431, Error: 1.34237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0.877391</a:t>
            </a:r>
          </a:p>
          <a:p>
            <a:r>
              <a:rPr lang="en-US" dirty="0"/>
              <a:t>, purity_VR1: 0.816687</a:t>
            </a:r>
          </a:p>
          <a:p>
            <a:r>
              <a:rPr lang="en-US" dirty="0"/>
              <a:t>, purity_VR2: 0.725144</a:t>
            </a:r>
          </a:p>
          <a:p>
            <a:endParaRPr lang="en-US" dirty="0"/>
          </a:p>
          <a:p>
            <a:r>
              <a:rPr lang="en-US" dirty="0"/>
              <a:t>Data_CR:277Data_VR1:127Data_VR2:29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690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../run2/LHTCR_merged_run2/5fold/C1N2_weight/final</a:t>
            </a:r>
          </a:p>
          <a:p>
            <a:r>
              <a:rPr lang="en-US" dirty="0" err="1"/>
              <a:t>Top_CR</a:t>
            </a:r>
            <a:r>
              <a:rPr lang="en-US" dirty="0"/>
              <a:t>: 2743.2, Error: 19.9115</a:t>
            </a:r>
          </a:p>
          <a:p>
            <a:r>
              <a:rPr lang="en-US" dirty="0" err="1"/>
              <a:t>Top_VR</a:t>
            </a:r>
            <a:r>
              <a:rPr lang="en-US" dirty="0"/>
              <a:t>: 559.551, Error: 8.9529</a:t>
            </a:r>
          </a:p>
          <a:p>
            <a:r>
              <a:rPr lang="en-US" dirty="0"/>
              <a:t>, MC_CR: 2981.65, Error: 23.4706</a:t>
            </a:r>
          </a:p>
          <a:p>
            <a:r>
              <a:rPr lang="en-US" dirty="0"/>
              <a:t>, MC_VR: 619.636, Error: 10.6324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0.920027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0.903032</a:t>
            </a:r>
          </a:p>
          <a:p>
            <a:endParaRPr lang="en-US" dirty="0"/>
          </a:p>
          <a:p>
            <a:r>
              <a:rPr lang="en-US" dirty="0"/>
              <a:t>Data_CR:2593</a:t>
            </a:r>
          </a:p>
          <a:p>
            <a:r>
              <a:rPr lang="en-US" dirty="0"/>
              <a:t>Data_VR:565, SF:0.864075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3356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1295.59, Error: 7.50495</a:t>
            </a:r>
          </a:p>
          <a:p>
            <a:r>
              <a:rPr lang="en-US" dirty="0" err="1"/>
              <a:t>Top_VR</a:t>
            </a:r>
            <a:r>
              <a:rPr lang="en-US" dirty="0"/>
              <a:t>: 288.832, Error: 3.70686</a:t>
            </a:r>
          </a:p>
          <a:p>
            <a:r>
              <a:rPr lang="en-US" dirty="0"/>
              <a:t>, MC_CR: 1446.25, Error: 11.5498</a:t>
            </a:r>
          </a:p>
          <a:p>
            <a:r>
              <a:rPr lang="en-US" dirty="0"/>
              <a:t>, MC_VR: 314.054, Error: 5.23929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0.895826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0.919688</a:t>
            </a:r>
          </a:p>
          <a:p>
            <a:endParaRPr lang="en-US" dirty="0"/>
          </a:p>
          <a:p>
            <a:r>
              <a:rPr lang="en-US" dirty="0"/>
              <a:t>Data_CR:1278</a:t>
            </a:r>
          </a:p>
          <a:p>
            <a:r>
              <a:rPr lang="en-US" dirty="0"/>
              <a:t>Data_VR:298, SF:0.883374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069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757F07-8A5E-DA65-981B-AA8DBF9FEFDE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CEA2AD-C69D-2E3A-3DAA-63FE1CEA6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7824191-1E59-87B9-DF46-8FEAF8CF7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32" y="904923"/>
            <a:ext cx="105156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Group Meeting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2C6BFBE-52DA-D588-1827-208BF0CD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0" y="2858827"/>
            <a:ext cx="5076970" cy="570174"/>
          </a:xfrm>
        </p:spPr>
        <p:txBody>
          <a:bodyPr>
            <a:normAutofit/>
          </a:bodyPr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N" dirty="0"/>
              <a:t>Chengxin Liao</a:t>
            </a:r>
            <a:br>
              <a:rPr lang="en-CN" dirty="0"/>
            </a:br>
            <a:br>
              <a:rPr lang="en-CN" dirty="0"/>
            </a:br>
            <a:endParaRPr lang="en-C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4C70BF9-0F78-9F7E-05CC-9B6BA95E69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0" y="3491083"/>
            <a:ext cx="5245100" cy="1597025"/>
          </a:xfrm>
        </p:spPr>
        <p:txBody>
          <a:bodyPr/>
          <a:lstStyle>
            <a:lvl1pPr marL="0" indent="0">
              <a:buNone/>
              <a:defRPr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CN" dirty="0"/>
              <a:t>Institute of High Energy Physics</a:t>
            </a:r>
            <a:br>
              <a:rPr lang="en-CN" dirty="0"/>
            </a:br>
            <a:r>
              <a:rPr lang="en-CN" dirty="0"/>
              <a:t>Chinese Academy of Science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Date &amp; Time</a:t>
            </a:r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B8698AAD-0F8C-33CB-3C00-C8B9499CD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F6820C50-DC99-4A45-4690-94625861A9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BCB38C-F5A6-FA47-8452-37A5865AE35A}" type="datetime4">
              <a:rPr lang="en-US" smtClean="0"/>
              <a:t>July 26, 2025</a:t>
            </a:fld>
            <a:endParaRPr lang="en-CN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08747F1-3666-8517-E733-2875CF9ECBB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4108E5-2E4C-49F2-C811-6262D8AD38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  <p:pic>
        <p:nvPicPr>
          <p:cNvPr id="9" name="Picture 8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588917CF-63EF-E36A-E633-4E00EBED84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8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817-E7BA-B25D-A9D2-D6E0A9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15706-68D0-8A09-A011-B3F534C2C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6A10B-3E2E-51EE-024D-A3EF4DC1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029-112B-5A4D-8920-B192D0E0E7C5}" type="datetime4">
              <a:rPr lang="en-US" smtClean="0"/>
              <a:t>July 26,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0EDC-F004-6CC8-517E-1971A10E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9D91-65FD-620B-00F3-BFEC2545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735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C2462-7CEE-6A8B-EE78-9B63685CA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8FAA5-3103-5ED1-1535-53F3B2E9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53FF-E050-C139-4B54-6EE9A882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4C2-C669-FE42-8B16-7BB2FD421DAA}" type="datetime4">
              <a:rPr lang="en-US" smtClean="0"/>
              <a:t>July 26,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633A-B409-F255-DEC7-2618624A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F284-46EC-3631-BC66-CB165955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64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2A5AD-5CEF-20D9-9D6A-5019971BF4D2}"/>
              </a:ext>
            </a:extLst>
          </p:cNvPr>
          <p:cNvCxnSpPr>
            <a:cxnSpLocks/>
          </p:cNvCxnSpPr>
          <p:nvPr userDrawn="1"/>
        </p:nvCxnSpPr>
        <p:spPr>
          <a:xfrm>
            <a:off x="548640" y="901337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A9B2C92-FF71-9D53-50A6-7AC99C25B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7874" y="282247"/>
            <a:ext cx="2939139" cy="46560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1001E9-53EC-7572-2ECF-3A15D490E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12419"/>
            <a:ext cx="6374674" cy="469486"/>
          </a:xfr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CN" dirty="0"/>
              <a:t>HEADER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28E009-4949-B87F-CBD0-FDBF455DEE39}"/>
              </a:ext>
            </a:extLst>
          </p:cNvPr>
          <p:cNvCxnSpPr>
            <a:cxnSpLocks/>
          </p:cNvCxnSpPr>
          <p:nvPr userDrawn="1"/>
        </p:nvCxnSpPr>
        <p:spPr>
          <a:xfrm>
            <a:off x="548640" y="6239693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010165D-7887-B8EB-F86C-7445165AB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0BD51B2-7897-15A0-5A9D-62C5C4DEBC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Group Meeting</a:t>
            </a:r>
            <a:endParaRPr lang="en-CN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2981A93-4979-EF0A-6259-1AD7B1CA3E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1872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8F616-9DB0-DF48-7D80-99C34C7832E2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2DB376-429D-0734-CF97-EFD88E6EA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DC77CA2-A80E-72D0-8E6E-F750263AB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pic>
        <p:nvPicPr>
          <p:cNvPr id="10" name="Picture 9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492C8308-84D1-9821-4885-C2A0567593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12" name="Title 16">
            <a:extLst>
              <a:ext uri="{FF2B5EF4-FFF2-40B4-BE49-F238E27FC236}">
                <a16:creationId xmlns:a16="http://schemas.microsoft.com/office/drawing/2014/main" id="{40C63CBB-922E-24BB-CE4E-B5D02B28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932" y="2103437"/>
            <a:ext cx="10515600" cy="1325563"/>
          </a:xfrm>
        </p:spPr>
        <p:txBody>
          <a:bodyPr>
            <a:normAutofit/>
          </a:bodyPr>
          <a:lstStyle>
            <a:lvl1pPr>
              <a:defRPr sz="7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2673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8CA-EEB5-48B4-08F0-FBE4416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77B6-9820-22A7-25AF-EA7C2CDAD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FA0AE-6A89-FCC9-9C28-90A9FA7C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ACDA3-B4F9-6F49-DD06-B696E7D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3B1C-DCA8-C249-B83F-DD21E930E4F3}" type="datetime4">
              <a:rPr lang="en-US" smtClean="0"/>
              <a:t>July 26,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996-55A8-19BD-A773-62802967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4DE8-210D-7317-36A7-74C1D5E4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51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2FF-BAE6-A272-3D5C-8DB44DAD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540AA-1333-B2EF-1B8C-3CEDE27B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9B5E-0165-8E84-73B8-14863917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261DE-B274-E8E2-64FD-14F04E80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9A9F3-0699-9FD3-F632-7A9F39606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9C9B-7CB1-9A51-DF25-402A87F6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C0FD-5273-E541-B11E-459696769F2C}" type="datetime4">
              <a:rPr lang="en-US" smtClean="0"/>
              <a:t>July 26, 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712AA-E9AD-04A6-19CF-26B160F6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9577D-50B2-034B-C913-ADDAE440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476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C5E-F0E1-A617-7949-14B1C61B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E7307-DF3A-0F5F-2A26-98096B28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8BC2E-A565-074C-B622-815D3488899C}" type="datetime4">
              <a:rPr lang="en-US" smtClean="0"/>
              <a:t>July 26, 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EDDC-4FFB-26F8-94E8-67401A3C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90829-7DD1-3B46-411A-9EB88853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12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3193-312F-A4D5-8EA9-7FC85477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8AB-967D-214E-AE9E-FCBF4ADFCADD}" type="datetime4">
              <a:rPr lang="en-US" smtClean="0"/>
              <a:t>July 26, 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FFEE6-184F-F9C6-E032-D9A46988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9077C-B805-ADB7-05A0-1A6A0FB2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486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D540-52F6-616B-C19A-50CEAC96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D85FF-AC8B-4088-2B42-6A51C0B3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F758-0D8C-7F10-57DB-19CA683D8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6E11-55AB-E626-073B-E58BE11A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E0B1-BB7F-A140-8D5B-431D75240D15}" type="datetime4">
              <a:rPr lang="en-US" smtClean="0"/>
              <a:t>July 26,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DA0E-347C-B51A-0AC4-DCEF469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78A0-A832-3B3E-B402-7F8070C4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95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42AA-B798-0EE2-C845-B568F2E6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B6B5B-321E-7193-412A-1D69752A1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4687-5CDD-EECB-F409-F83B7D26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C0D58-2C33-598B-CD1E-B8CF4C03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0BE-5B0A-AE4D-87AA-42025EC5A76E}" type="datetime4">
              <a:rPr lang="en-US" smtClean="0"/>
              <a:t>July 26,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0B91-9861-18D9-A13C-E18F8CC2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F7DB-A054-6A8C-0967-CF3F166E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5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F5C48-A4CC-0E76-C106-CF486CBF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47AC-BBA0-CE3A-E3C4-AEDD9A66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5A6A8-73A5-0CFD-7027-5609E3A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6148-B7AF-2E47-AAF8-76C58E4FA55F}" type="datetime4">
              <a:rPr lang="en-US" smtClean="0"/>
              <a:t>July 26,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6C17-B89C-A2A8-B4F1-9AE390BB5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7B89-54D2-80D8-71FE-ED535F20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60.png"/><Relationship Id="rId7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80.png"/><Relationship Id="rId10" Type="http://schemas.openxmlformats.org/officeDocument/2006/relationships/image" Target="../media/image58.png"/><Relationship Id="rId4" Type="http://schemas.openxmlformats.org/officeDocument/2006/relationships/image" Target="../media/image670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9.png"/><Relationship Id="rId5" Type="http://schemas.openxmlformats.org/officeDocument/2006/relationships/image" Target="../media/image7.emf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9.png"/><Relationship Id="rId5" Type="http://schemas.openxmlformats.org/officeDocument/2006/relationships/image" Target="../media/image7.emf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B8AB-71D4-83E2-32BD-03B7D67B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IHEP SUSY Group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8274-DB8E-402E-06F9-3A742DD5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Chengxin Liao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BB195-5DDD-780B-6DBF-5FBA405B5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430" y="3491083"/>
            <a:ext cx="5245100" cy="1995317"/>
          </a:xfrm>
        </p:spPr>
        <p:txBody>
          <a:bodyPr>
            <a:normAutofit/>
          </a:bodyPr>
          <a:lstStyle/>
          <a:p>
            <a:r>
              <a:rPr lang="en-CN" b="1" i="0" dirty="0">
                <a:cs typeface="Times New Roman" panose="02020603050405020304" pitchFamily="18" charset="0"/>
              </a:rPr>
              <a:t>Institute of High Energy Physics</a:t>
            </a:r>
            <a:br>
              <a:rPr lang="en-CN" b="1" i="0" dirty="0">
                <a:cs typeface="Times New Roman" panose="02020603050405020304" pitchFamily="18" charset="0"/>
              </a:rPr>
            </a:br>
            <a:r>
              <a:rPr lang="en-CN" b="1" i="0" dirty="0">
                <a:cs typeface="Times New Roman" panose="02020603050405020304" pitchFamily="18" charset="0"/>
              </a:rPr>
              <a:t>Chinese Academy of Sciences</a:t>
            </a:r>
            <a:br>
              <a:rPr lang="en-CN" dirty="0"/>
            </a:br>
            <a:br>
              <a:rPr lang="en-CN" dirty="0"/>
            </a:br>
            <a:r>
              <a:rPr lang="en-CN" dirty="0"/>
              <a:t>Jul </a:t>
            </a:r>
            <a:r>
              <a:rPr lang="en-US" altLang="zh-CN" dirty="0"/>
              <a:t>23</a:t>
            </a:r>
            <a:r>
              <a:rPr lang="en-CN" dirty="0"/>
              <a:t>, 2025</a:t>
            </a:r>
            <a:endParaRPr lang="en-CN" i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75D6-6AC6-2809-7BF4-BA9E8D2F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14A14-B0F7-4D1E-4F09-F22666F08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7838F-81D4-D1D4-2F17-E39CA84EC7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CBEA9-029D-88CD-9E6D-960176D7E5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1C8B6-462F-E9F9-5707-7A9DE1EACA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10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D9C14-C28C-A802-22D5-8E519A79BC40}"/>
                  </a:ext>
                </a:extLst>
              </p:cNvPr>
              <p:cNvSpPr txBox="1"/>
              <p:nvPr/>
            </p:nvSpPr>
            <p:spPr>
              <a:xfrm>
                <a:off x="115047" y="1074203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𝑡𝑎𝑢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)&gt;170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D9C14-C28C-A802-22D5-8E519A79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074203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405" t="-2469" r="-234" b="-49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A7840D-B268-95F9-7F8D-2B1A7B831D55}"/>
              </a:ext>
            </a:extLst>
          </p:cNvPr>
          <p:cNvSpPr txBox="1"/>
          <p:nvPr/>
        </p:nvSpPr>
        <p:spPr>
          <a:xfrm>
            <a:off x="3273287" y="1443535"/>
            <a:ext cx="219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/>
              <a:t>CR: C1N2 score &lt; -0.7</a:t>
            </a:r>
            <a:br>
              <a:rPr lang="en-US" sz="1800" b="0" dirty="0"/>
            </a:br>
            <a:r>
              <a:rPr lang="en-US" sz="1800" b="0" dirty="0"/>
              <a:t>VR: -0.7 &lt; C1N2 score</a:t>
            </a:r>
            <a:endParaRPr lang="en-CN" sz="180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09DDD-8EA8-A11A-AC16-205D92E3C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86" y="2662803"/>
            <a:ext cx="7772400" cy="1040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3FED84-C3F7-B96F-6F00-1E6A3C387CBF}"/>
              </a:ext>
            </a:extLst>
          </p:cNvPr>
          <p:cNvSpPr txBox="1"/>
          <p:nvPr/>
        </p:nvSpPr>
        <p:spPr>
          <a:xfrm>
            <a:off x="115047" y="375112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ld 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6A928C-8CFD-2FF4-10CF-8C15464149C0}"/>
                  </a:ext>
                </a:extLst>
              </p:cNvPr>
              <p:cNvSpPr txBox="1"/>
              <p:nvPr/>
            </p:nvSpPr>
            <p:spPr>
              <a:xfrm>
                <a:off x="115047" y="4168580"/>
                <a:ext cx="2478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𝑡𝑎𝑢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)&gt;200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6A928C-8CFD-2FF4-10CF-8C154641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4168580"/>
                <a:ext cx="247849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70518BE-C2F6-1448-B405-6EC00F236D91}"/>
              </a:ext>
            </a:extLst>
          </p:cNvPr>
          <p:cNvSpPr txBox="1"/>
          <p:nvPr/>
        </p:nvSpPr>
        <p:spPr>
          <a:xfrm>
            <a:off x="3256722" y="3845414"/>
            <a:ext cx="219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/>
              <a:t>CR: C1N2 score &lt; -0.8</a:t>
            </a:r>
            <a:br>
              <a:rPr lang="en-US" sz="1800" b="0" dirty="0"/>
            </a:br>
            <a:r>
              <a:rPr lang="en-US" sz="1800" b="0" dirty="0"/>
              <a:t>VR: -0.8 &lt; C1N2 score</a:t>
            </a:r>
            <a:endParaRPr lang="en-CN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6320F-D9B3-77D9-B5D2-06E76616B76A}"/>
              </a:ext>
            </a:extLst>
          </p:cNvPr>
          <p:cNvSpPr txBox="1"/>
          <p:nvPr/>
        </p:nvSpPr>
        <p:spPr>
          <a:xfrm>
            <a:off x="5532364" y="1397368"/>
            <a:ext cx="351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Keep consistant with run2 selection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DFAB86-EB92-EEE7-8B72-7B56C0605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86" y="4707080"/>
            <a:ext cx="7772400" cy="1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8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581C2-D176-723F-E3CF-F8DE97211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A2F25E-9EE1-5B5C-031D-B2D32923F1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52ADC-02F5-F8EC-35FB-F811A28EF1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26C1E-4431-86B2-E840-C4FF8BF6C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E9899-27D6-D19A-C0CB-5E401CAD6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11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E1908-541C-55CD-C59E-812D6F5514B9}"/>
                  </a:ext>
                </a:extLst>
              </p:cNvPr>
              <p:cNvSpPr txBox="1"/>
              <p:nvPr/>
            </p:nvSpPr>
            <p:spPr>
              <a:xfrm>
                <a:off x="115047" y="955376"/>
                <a:ext cx="54206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</a:t>
                </a:r>
              </a:p>
              <a:p>
                <a:br>
                  <a:rPr lang="en-CN" sz="2000" dirty="0"/>
                </a:br>
                <a:r>
                  <a:rPr lang="en-CN" sz="2000" dirty="0"/>
                  <a:t>dR(tau, lep) &lt; ?</a:t>
                </a: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E1908-541C-55CD-C59E-812D6F5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955376"/>
                <a:ext cx="5420651" cy="1631216"/>
              </a:xfrm>
              <a:prstGeom prst="rect">
                <a:avLst/>
              </a:prstGeom>
              <a:blipFill>
                <a:blip r:embed="rId3"/>
                <a:stretch>
                  <a:fillRect l="-1405" t="-2326" b="-62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1F9B5F-5108-C64C-9740-EA6366AA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2644455"/>
            <a:ext cx="7772400" cy="920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0C9B3C-F7DE-0880-0DF6-0BB60846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" y="3572940"/>
            <a:ext cx="7772400" cy="642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2C298A-149C-01CB-85E6-C8AE8FED5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4" y="4198852"/>
            <a:ext cx="7772400" cy="649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DF22B5-5A26-9CC8-137E-E4AF8B09D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7" y="5478869"/>
            <a:ext cx="7772400" cy="6315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69812D-841A-52F8-95E1-696C1FBD9A5E}"/>
              </a:ext>
            </a:extLst>
          </p:cNvPr>
          <p:cNvSpPr txBox="1"/>
          <p:nvPr/>
        </p:nvSpPr>
        <p:spPr>
          <a:xfrm>
            <a:off x="7564426" y="321992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dRtt &lt; 1.5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7BC88-8D79-79F3-8003-2B350E441134}"/>
              </a:ext>
            </a:extLst>
          </p:cNvPr>
          <p:cNvSpPr txBox="1"/>
          <p:nvPr/>
        </p:nvSpPr>
        <p:spPr>
          <a:xfrm>
            <a:off x="7618854" y="3873070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dRtt &lt; 1.2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95C6C-1F2D-853B-68D0-0137FE7054D1}"/>
              </a:ext>
            </a:extLst>
          </p:cNvPr>
          <p:cNvSpPr txBox="1"/>
          <p:nvPr/>
        </p:nvSpPr>
        <p:spPr>
          <a:xfrm>
            <a:off x="7586192" y="4526189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dRtt &lt; 1.0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1BAA09-3969-992A-31AF-5F12853CC47D}"/>
              </a:ext>
            </a:extLst>
          </p:cNvPr>
          <p:cNvSpPr txBox="1"/>
          <p:nvPr/>
        </p:nvSpPr>
        <p:spPr>
          <a:xfrm>
            <a:off x="7586192" y="5811819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dRtt &lt; 0.6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28C9BA-FF9B-2EA2-8DD2-45D4CC46E068}"/>
              </a:ext>
            </a:extLst>
          </p:cNvPr>
          <p:cNvSpPr/>
          <p:nvPr/>
        </p:nvSpPr>
        <p:spPr>
          <a:xfrm>
            <a:off x="60617" y="5478869"/>
            <a:ext cx="7755327" cy="594560"/>
          </a:xfrm>
          <a:prstGeom prst="rect">
            <a:avLst/>
          </a:prstGeom>
          <a:solidFill>
            <a:srgbClr val="FFFF00">
              <a:alpha val="2987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89C13D-D49E-2FA8-0992-F1647EF0C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80" y="4858152"/>
            <a:ext cx="7772400" cy="6356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7D041E-E01D-8999-8F2D-B4FC05CDDFFD}"/>
              </a:ext>
            </a:extLst>
          </p:cNvPr>
          <p:cNvSpPr txBox="1"/>
          <p:nvPr/>
        </p:nvSpPr>
        <p:spPr>
          <a:xfrm>
            <a:off x="7618854" y="5179659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dRtt &lt; 0.8</a:t>
            </a:r>
          </a:p>
        </p:txBody>
      </p:sp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C3EF307-DE35-03A1-4410-D25FC93B7A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365" y="2525446"/>
            <a:ext cx="3557044" cy="25548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E910A2-0987-181E-ADF8-97F3249CE62A}"/>
              </a:ext>
            </a:extLst>
          </p:cNvPr>
          <p:cNvSpPr txBox="1"/>
          <p:nvPr/>
        </p:nvSpPr>
        <p:spPr>
          <a:xfrm>
            <a:off x="8361365" y="2002237"/>
            <a:ext cx="463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nly add 10 &lt; Mtt reco &lt; 130</a:t>
            </a:r>
          </a:p>
        </p:txBody>
      </p:sp>
    </p:spTree>
    <p:extLst>
      <p:ext uri="{BB962C8B-B14F-4D97-AF65-F5344CB8AC3E}">
        <p14:creationId xmlns:p14="http://schemas.microsoft.com/office/powerpoint/2010/main" val="295775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0202-B3D7-5784-9722-55BCA09F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67708-F240-F699-42F8-37A78B670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estimation(run3)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31A4B-B9A8-12C7-5587-62EAADEFE2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B8917-E0D0-78C1-D652-C41490F183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DE7E5-E1B0-BF1F-5454-0C95E88A7E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12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14915-B543-E570-1C55-5C8CE5F9F743}"/>
                  </a:ext>
                </a:extLst>
              </p:cNvPr>
              <p:cNvSpPr txBox="1"/>
              <p:nvPr/>
            </p:nvSpPr>
            <p:spPr>
              <a:xfrm>
                <a:off x="0" y="981435"/>
                <a:ext cx="54206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</a:t>
                </a:r>
                <a:br>
                  <a:rPr lang="en-CN" sz="2000" dirty="0"/>
                </a:br>
                <a:endParaRPr lang="en-CN" sz="2000" dirty="0"/>
              </a:p>
              <a:p>
                <a:r>
                  <a:rPr lang="en-CN" sz="2000" dirty="0"/>
                  <a:t>dR(tau, lep) &lt; ?</a:t>
                </a: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14915-B543-E570-1C55-5C8CE5F9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1435"/>
                <a:ext cx="5420651" cy="1631216"/>
              </a:xfrm>
              <a:prstGeom prst="rect">
                <a:avLst/>
              </a:prstGeom>
              <a:blipFill>
                <a:blip r:embed="rId3"/>
                <a:stretch>
                  <a:fillRect l="-1171" t="-2326" b="-62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6A1278EC-A6DC-4B25-8F2B-1295CB77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4298"/>
            <a:ext cx="5527466" cy="546205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A384FA-4D7A-4396-1201-91CFCBD11ACA}"/>
              </a:ext>
            </a:extLst>
          </p:cNvPr>
          <p:cNvSpPr/>
          <p:nvPr/>
        </p:nvSpPr>
        <p:spPr>
          <a:xfrm>
            <a:off x="10948416" y="5059680"/>
            <a:ext cx="573024" cy="207264"/>
          </a:xfrm>
          <a:prstGeom prst="rect">
            <a:avLst/>
          </a:prstGeom>
          <a:solidFill>
            <a:srgbClr val="FFFF00">
              <a:alpha val="298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EC0DE4-24E2-9235-BE86-7F4C169F86D2}"/>
              </a:ext>
            </a:extLst>
          </p:cNvPr>
          <p:cNvSpPr/>
          <p:nvPr/>
        </p:nvSpPr>
        <p:spPr>
          <a:xfrm>
            <a:off x="10917356" y="4034333"/>
            <a:ext cx="573024" cy="207264"/>
          </a:xfrm>
          <a:prstGeom prst="rect">
            <a:avLst/>
          </a:prstGeom>
          <a:solidFill>
            <a:srgbClr val="FFFF00">
              <a:alpha val="298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18AE9C-A83E-6309-2304-7E64E8606A2D}"/>
              </a:ext>
            </a:extLst>
          </p:cNvPr>
          <p:cNvSpPr/>
          <p:nvPr/>
        </p:nvSpPr>
        <p:spPr>
          <a:xfrm>
            <a:off x="10917356" y="2998915"/>
            <a:ext cx="573024" cy="207264"/>
          </a:xfrm>
          <a:prstGeom prst="rect">
            <a:avLst/>
          </a:prstGeom>
          <a:solidFill>
            <a:srgbClr val="FFFF00">
              <a:alpha val="298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22FD83-76FA-2D12-0BD3-1D87D8AC9ACA}"/>
              </a:ext>
            </a:extLst>
          </p:cNvPr>
          <p:cNvSpPr/>
          <p:nvPr/>
        </p:nvSpPr>
        <p:spPr>
          <a:xfrm>
            <a:off x="10924671" y="1973568"/>
            <a:ext cx="573024" cy="207264"/>
          </a:xfrm>
          <a:prstGeom prst="rect">
            <a:avLst/>
          </a:prstGeom>
          <a:solidFill>
            <a:srgbClr val="FFFF00">
              <a:alpha val="298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FF7BA7-117F-7993-F1F1-BC4F54E10CCA}"/>
              </a:ext>
            </a:extLst>
          </p:cNvPr>
          <p:cNvSpPr/>
          <p:nvPr/>
        </p:nvSpPr>
        <p:spPr>
          <a:xfrm>
            <a:off x="10917356" y="6085027"/>
            <a:ext cx="573024" cy="207264"/>
          </a:xfrm>
          <a:prstGeom prst="rect">
            <a:avLst/>
          </a:prstGeom>
          <a:solidFill>
            <a:srgbClr val="0070C0">
              <a:alpha val="2987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E2172-06CC-ABE1-D250-633772B3B034}"/>
              </a:ext>
            </a:extLst>
          </p:cNvPr>
          <p:cNvSpPr txBox="1"/>
          <p:nvPr/>
        </p:nvSpPr>
        <p:spPr>
          <a:xfrm>
            <a:off x="9297620" y="5350570"/>
            <a:ext cx="246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aused by low statistic 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E1340-071E-A2A5-D3F5-5BDFB701870B}"/>
              </a:ext>
            </a:extLst>
          </p:cNvPr>
          <p:cNvCxnSpPr/>
          <p:nvPr/>
        </p:nvCxnSpPr>
        <p:spPr>
          <a:xfrm>
            <a:off x="10764982" y="5535236"/>
            <a:ext cx="183434" cy="549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29E697AF-2EF4-C6D9-9D74-3AC715C22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3" y="3303774"/>
            <a:ext cx="3293605" cy="23614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4309ED-0E55-03B5-58E4-141CED961ADC}"/>
              </a:ext>
            </a:extLst>
          </p:cNvPr>
          <p:cNvSpPr txBox="1"/>
          <p:nvPr/>
        </p:nvSpPr>
        <p:spPr>
          <a:xfrm>
            <a:off x="126893" y="2836847"/>
            <a:ext cx="291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nly add 10 &lt; Mtt reco &lt; 130</a:t>
            </a:r>
          </a:p>
        </p:txBody>
      </p:sp>
    </p:spTree>
    <p:extLst>
      <p:ext uri="{BB962C8B-B14F-4D97-AF65-F5344CB8AC3E}">
        <p14:creationId xmlns:p14="http://schemas.microsoft.com/office/powerpoint/2010/main" val="153153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858CD9-70DA-8CAE-1518-64EC8F7CA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7B032-5FAA-2765-C528-74314BC01C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8F61-E91A-202B-B7F2-92EFEB75C3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E40AC-B881-381D-316C-FBDF1C27DE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13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E52BA-200D-4CA8-C858-2789C6C8F8A6}"/>
                  </a:ext>
                </a:extLst>
              </p:cNvPr>
              <p:cNvSpPr txBox="1"/>
              <p:nvPr/>
            </p:nvSpPr>
            <p:spPr>
              <a:xfrm>
                <a:off x="0" y="1005876"/>
                <a:ext cx="5364417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CN" sz="2000" dirty="0"/>
                  <a:t>LH pre-selection(remove bVeto and add bJets &gt; 0)</a:t>
                </a:r>
                <a:br>
                  <a:rPr lang="en-CN" sz="2000" dirty="0"/>
                </a:br>
                <a:br>
                  <a:rPr lang="en-CN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CN" sz="2000" dirty="0"/>
                  <a:t> ?</a:t>
                </a:r>
              </a:p>
              <a:p>
                <a:r>
                  <a:rPr lang="en-CN" sz="2000" dirty="0"/>
                  <a:t>CR: C1N2 score &lt; ?</a:t>
                </a:r>
                <a:br>
                  <a:rPr lang="en-US" sz="2000" b="0" dirty="0"/>
                </a:br>
                <a:r>
                  <a:rPr lang="en-US" sz="2000" b="0" dirty="0"/>
                  <a:t>VR: </a:t>
                </a:r>
                <a:r>
                  <a:rPr lang="en-US" sz="2000" dirty="0"/>
                  <a:t>?</a:t>
                </a:r>
                <a:r>
                  <a:rPr lang="en-US" sz="2000" b="0" dirty="0"/>
                  <a:t> &lt; C1N2 score </a:t>
                </a:r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E52BA-200D-4CA8-C858-2789C6C8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5876"/>
                <a:ext cx="5364417" cy="1631216"/>
              </a:xfrm>
              <a:prstGeom prst="rect">
                <a:avLst/>
              </a:prstGeom>
              <a:blipFill>
                <a:blip r:embed="rId3"/>
                <a:stretch>
                  <a:fillRect l="-1182" t="-2326" r="-236" b="-62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BFEEAA5-0572-833C-9DA3-98ADF98E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70" y="2293315"/>
            <a:ext cx="3454730" cy="2478204"/>
          </a:xfrm>
          <a:prstGeom prst="rect">
            <a:avLst/>
          </a:prstGeom>
        </p:spPr>
      </p:pic>
      <p:pic>
        <p:nvPicPr>
          <p:cNvPr id="12" name="Picture 11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A2D218E7-5B4B-7AD1-91D6-E4A0D59A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10" y="136525"/>
            <a:ext cx="5014590" cy="6093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C70764-D99E-D2A6-2755-54D24735B668}"/>
              </a:ext>
            </a:extLst>
          </p:cNvPr>
          <p:cNvSpPr txBox="1"/>
          <p:nvPr/>
        </p:nvSpPr>
        <p:spPr>
          <a:xfrm>
            <a:off x="5192" y="5162134"/>
            <a:ext cx="369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10% disagreement in raw distribution</a:t>
            </a:r>
          </a:p>
        </p:txBody>
      </p:sp>
      <p:pic>
        <p:nvPicPr>
          <p:cNvPr id="18" name="Picture 17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0FA9B94F-7420-042F-B667-DEF3A6FA5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45" y="4477919"/>
            <a:ext cx="3454730" cy="675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3AF679-ED6A-D9BE-F1D1-F749A2EBF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2" y="5617685"/>
            <a:ext cx="6985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BA128-12FF-C662-5308-9321F5441B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288C7-540D-2DBF-C27E-67F2D6416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090-14FA-73FD-F453-AE8472AED7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4D591-1130-6B8F-583B-C3DF90990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14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F14FBC-75A2-1330-2FAB-00C6CC8DE3D4}"/>
                  </a:ext>
                </a:extLst>
              </p:cNvPr>
              <p:cNvSpPr txBox="1"/>
              <p:nvPr/>
            </p:nvSpPr>
            <p:spPr>
              <a:xfrm>
                <a:off x="0" y="1027821"/>
                <a:ext cx="5364417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pre-selection(remove bVeto and add bJets &gt; 0)</a:t>
                </a:r>
                <a:br>
                  <a:rPr lang="en-CN" sz="2000" dirty="0"/>
                </a:br>
                <a:br>
                  <a:rPr lang="en-CN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CN" sz="2000" dirty="0"/>
                  <a:t> ?</a:t>
                </a:r>
              </a:p>
              <a:p>
                <a:r>
                  <a:rPr lang="en-CN" sz="2000" dirty="0"/>
                  <a:t>CR: C1N2 score &lt; ?</a:t>
                </a:r>
                <a:br>
                  <a:rPr lang="en-US" sz="2000" b="0" dirty="0"/>
                </a:br>
                <a:r>
                  <a:rPr lang="en-US" sz="2000" b="0" dirty="0"/>
                  <a:t>VR: </a:t>
                </a:r>
                <a:r>
                  <a:rPr lang="en-US" sz="2000" dirty="0"/>
                  <a:t>?</a:t>
                </a:r>
                <a:r>
                  <a:rPr lang="en-US" sz="2000" b="0" dirty="0"/>
                  <a:t> &lt; C1N2 score </a:t>
                </a:r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F14FBC-75A2-1330-2FAB-00C6CC8DE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7821"/>
                <a:ext cx="5364417" cy="1631216"/>
              </a:xfrm>
              <a:prstGeom prst="rect">
                <a:avLst/>
              </a:prstGeom>
              <a:blipFill>
                <a:blip r:embed="rId3"/>
                <a:stretch>
                  <a:fillRect l="-1182" t="-2326" r="-236" b="-54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481A055C-8BEE-F87E-181E-0CD3529E8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8" y="-5352"/>
            <a:ext cx="5041393" cy="6241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DCCF1-9E50-D009-CF61-A67263E9F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" y="5595436"/>
            <a:ext cx="7067000" cy="469486"/>
          </a:xfrm>
          <a:prstGeom prst="rect">
            <a:avLst/>
          </a:prstGeom>
        </p:spPr>
      </p:pic>
      <p:pic>
        <p:nvPicPr>
          <p:cNvPr id="17" name="Picture 16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4DABB95-6037-CE08-3043-FD6224A69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60" y="2706522"/>
            <a:ext cx="3435440" cy="2457294"/>
          </a:xfrm>
          <a:prstGeom prst="rect">
            <a:avLst/>
          </a:prstGeom>
        </p:spPr>
      </p:pic>
      <p:pic>
        <p:nvPicPr>
          <p:cNvPr id="19" name="Picture 18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4228846D-A833-6557-3A6F-89DFF9E3C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02" y="4843055"/>
            <a:ext cx="3435441" cy="6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102E-316B-41BD-CB70-9F2A48F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7351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3E618-9B0C-E226-6F8F-21422574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Distribution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E934-5CDD-A117-23F7-D03BB81A0C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27,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FE660-5B3A-58BC-371A-3DD1C5CA7A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EF69-0BC7-9CF1-119A-7CE9310D2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16</a:t>
            </a:fld>
            <a:endParaRPr lang="en-CN" dirty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51D1CA-E245-BC4F-BA63-98F88922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5" y="1544782"/>
            <a:ext cx="2989352" cy="214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BC582-EC1D-4890-9AD9-E5B6E13865D1}"/>
              </a:ext>
            </a:extLst>
          </p:cNvPr>
          <p:cNvSpPr txBox="1"/>
          <p:nvPr/>
        </p:nvSpPr>
        <p:spPr>
          <a:xfrm>
            <a:off x="651164" y="1163782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run2</a:t>
            </a:r>
          </a:p>
        </p:txBody>
      </p:sp>
      <p:pic>
        <p:nvPicPr>
          <p:cNvPr id="10" name="Picture 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0ED898BD-F3DE-6842-B1CB-DE143B91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54" y="1544782"/>
            <a:ext cx="2991719" cy="214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24DED-9EF7-8CFC-DA6E-D1AF335F4903}"/>
              </a:ext>
            </a:extLst>
          </p:cNvPr>
          <p:cNvSpPr txBox="1"/>
          <p:nvPr/>
        </p:nvSpPr>
        <p:spPr>
          <a:xfrm>
            <a:off x="3735977" y="1175450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/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5CB143-DB7C-BF2B-07CB-165A8DE40A34}"/>
              </a:ext>
            </a:extLst>
          </p:cNvPr>
          <p:cNvSpPr txBox="1"/>
          <p:nvPr/>
        </p:nvSpPr>
        <p:spPr>
          <a:xfrm>
            <a:off x="7574183" y="1163782"/>
            <a:ext cx="289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</a:t>
            </a:r>
            <a:r>
              <a:rPr lang="en-US" dirty="0" err="1"/>
              <a:t>Mtt_reco</a:t>
            </a:r>
            <a:r>
              <a:rPr lang="en-US" dirty="0"/>
              <a:t> to [10,130]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F257D-4DD5-036C-1AE9-4E8FE3B81675}"/>
              </a:ext>
            </a:extLst>
          </p:cNvPr>
          <p:cNvSpPr txBox="1"/>
          <p:nvPr/>
        </p:nvSpPr>
        <p:spPr>
          <a:xfrm>
            <a:off x="7574183" y="93755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pic>
        <p:nvPicPr>
          <p:cNvPr id="16" name="Picture 1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C6FE363-D086-8440-A447-B1BC71B4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19" y="1741236"/>
            <a:ext cx="2436762" cy="1750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7919E0-5A10-ACC4-14DB-61E90B0FFBC5}"/>
              </a:ext>
            </a:extLst>
          </p:cNvPr>
          <p:cNvSpPr txBox="1"/>
          <p:nvPr/>
        </p:nvSpPr>
        <p:spPr>
          <a:xfrm>
            <a:off x="7594821" y="1378583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534ADEA-18AB-BFBB-7BB8-C8514C084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470" y="1692092"/>
            <a:ext cx="2422530" cy="17369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D70309-4653-4526-F2E2-D0870FCBBAF5}"/>
              </a:ext>
            </a:extLst>
          </p:cNvPr>
          <p:cNvSpPr txBox="1"/>
          <p:nvPr/>
        </p:nvSpPr>
        <p:spPr>
          <a:xfrm>
            <a:off x="9982200" y="137190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41962A1-7FD9-9C21-4094-8B3631E22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82" y="4396627"/>
            <a:ext cx="2555538" cy="183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5D22F9-DE17-90B2-E541-E888DD093ACA}"/>
              </a:ext>
            </a:extLst>
          </p:cNvPr>
          <p:cNvSpPr txBox="1"/>
          <p:nvPr/>
        </p:nvSpPr>
        <p:spPr>
          <a:xfrm>
            <a:off x="621943" y="383096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 </a:t>
            </a:r>
          </a:p>
        </p:txBody>
      </p:sp>
      <p:pic>
        <p:nvPicPr>
          <p:cNvPr id="6" name="Picture 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5CBA759-A845-2DD2-B7B6-E6A18C0E6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355" y="4430648"/>
            <a:ext cx="2555538" cy="182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F215B-BC80-39B3-6767-9F95337A6F2B}"/>
              </a:ext>
            </a:extLst>
          </p:cNvPr>
          <p:cNvSpPr txBox="1"/>
          <p:nvPr/>
        </p:nvSpPr>
        <p:spPr>
          <a:xfrm>
            <a:off x="651164" y="40854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76E5E-6C3E-2F82-7CB3-90A89BD8D5DD}"/>
              </a:ext>
            </a:extLst>
          </p:cNvPr>
          <p:cNvSpPr txBox="1"/>
          <p:nvPr/>
        </p:nvSpPr>
        <p:spPr>
          <a:xfrm>
            <a:off x="3497810" y="405720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282033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A71C3-BE20-8FB3-9BAC-CDE9710F5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Cross-Check 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8B93C-F6D1-01C1-4A0C-3B5FCB9B3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1021-2F6E-58A6-E3DF-B128BBB576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2E4E7-A5E7-D20E-4003-2BF28F1FEB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17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4F53-8DBB-78F4-2028-8FDA428D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running graph&#10;&#10;AI-generated content may be incorrect.">
            <a:extLst>
              <a:ext uri="{FF2B5EF4-FFF2-40B4-BE49-F238E27FC236}">
                <a16:creationId xmlns:a16="http://schemas.microsoft.com/office/drawing/2014/main" id="{5D983A93-2AB6-809E-D9D1-AB89449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088" y="3656254"/>
            <a:ext cx="2738704" cy="1969107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91AA77-92FA-273C-1B28-28C98356C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0EF649F-9B73-87F2-E013-547E4C62D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  <p:pic>
        <p:nvPicPr>
          <p:cNvPr id="18" name="Picture 17" descr="A graph of a running graph&#10;&#10;AI-generated content may be incorrect.">
            <a:extLst>
              <a:ext uri="{FF2B5EF4-FFF2-40B4-BE49-F238E27FC236}">
                <a16:creationId xmlns:a16="http://schemas.microsoft.com/office/drawing/2014/main" id="{839AFDDE-EB97-5E0A-ECFC-5BCAD164E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010" y="3656254"/>
            <a:ext cx="2818721" cy="2042755"/>
          </a:xfrm>
          <a:prstGeom prst="rect">
            <a:avLst/>
          </a:prstGeom>
        </p:spPr>
      </p:pic>
      <p:pic>
        <p:nvPicPr>
          <p:cNvPr id="20" name="Picture 19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7E6F4A35-E769-217B-4902-A214F8755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12" y="3658837"/>
            <a:ext cx="2818721" cy="20401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B72563-32DF-CF33-0207-9C2744175685}"/>
              </a:ext>
            </a:extLst>
          </p:cNvPr>
          <p:cNvSpPr txBox="1"/>
          <p:nvPr/>
        </p:nvSpPr>
        <p:spPr>
          <a:xfrm>
            <a:off x="936011" y="2196364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y result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A889E-FD27-7386-C730-10CFC66C2B7A}"/>
              </a:ext>
            </a:extLst>
          </p:cNvPr>
          <p:cNvSpPr txBox="1"/>
          <p:nvPr/>
        </p:nvSpPr>
        <p:spPr>
          <a:xfrm>
            <a:off x="725376" y="4361410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enyi’s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83866-A527-D078-ACD6-FEE892E20244}"/>
              </a:ext>
            </a:extLst>
          </p:cNvPr>
          <p:cNvSpPr txBox="1"/>
          <p:nvPr/>
        </p:nvSpPr>
        <p:spPr>
          <a:xfrm>
            <a:off x="599289" y="5584699"/>
            <a:ext cx="760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value for first two bins and different in last bin for different rebin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strategy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</a:rPr>
              <a:t>I check FF with same </a:t>
            </a:r>
            <a:r>
              <a:rPr lang="en-US" dirty="0" err="1">
                <a:solidFill>
                  <a:srgbClr val="000000"/>
                </a:solidFill>
              </a:rPr>
              <a:t>rebin</a:t>
            </a:r>
            <a:r>
              <a:rPr lang="en-US" dirty="0">
                <a:solidFill>
                  <a:srgbClr val="000000"/>
                </a:solidFill>
              </a:rPr>
              <a:t> method in case, it turns out we are the same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707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8BE8-8AC4-E8FF-29EA-97EF27DC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0D535-F880-ED94-47ED-5D846C4CA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3C70C-583B-8DDC-0010-F8CD4036CC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798E-28B3-C6D7-8CDE-64CEAB357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2B40-B367-DDF8-E4B8-15CFC32CA1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18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A678E-6834-5D4D-200F-FE1A5A70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6D2CD-0EA6-42AD-2002-D3ED3FA7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26B-A4E4-D3BC-6702-56D008FA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6678D-FA6D-86E4-FDAD-60EF632A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406DFE-1063-F0D7-6C85-B11013FCAFCA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728AD-8546-9649-10E3-F71ED9385232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367C4B-31C6-B045-7FBE-DC662981B31E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463FFE-9EFC-A7B3-F2FC-B25214506D73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10A933-61FD-7202-EABF-37B9CAAA83E9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6C59E4-49E8-B7FC-9F25-B4883F456B0D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37EF0AC-7E57-475E-0095-26386BF748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75F621-BBB8-848E-26A7-F8E19AF5AC26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8D467C3-339D-83B9-266C-32BC5D32E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AA1-1C1D-7B4D-B74F-A3C2063A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7BF-BB49-7BCA-195A-3A4BCD4F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8CD61-0ED9-20F5-C8C1-2FA650C0CE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785A-C720-F863-2DEF-DB984B72FC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E21A7-18B3-EEFF-A2A0-0B8305F85D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19</a:t>
            </a:fld>
            <a:endParaRPr lang="en-CN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251D36-6B3D-C8E8-9B44-A3A55C51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1571995"/>
            <a:ext cx="2363156" cy="16981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00AAE414-27E9-6A8A-5CD0-35021586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14" y="1597711"/>
            <a:ext cx="2363156" cy="1698147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ED31C006-2E91-76AE-BDB6-EF1B9018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728" y="1571993"/>
            <a:ext cx="2363156" cy="1698147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E485CB76-F409-2FC3-97AD-5448291E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19" y="1571992"/>
            <a:ext cx="2363156" cy="1698147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4C3E7699-DD8A-0FE1-5130-135D230D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710" y="1571991"/>
            <a:ext cx="2363156" cy="169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CD4D2-FD3E-9A13-BAF3-219AD7137A04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A9019E8-9E23-3C87-4FB1-96F928A9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21" y="3936021"/>
            <a:ext cx="2363156" cy="1698147"/>
          </a:xfrm>
          <a:prstGeom prst="rect">
            <a:avLst/>
          </a:prstGeom>
        </p:spPr>
      </p:pic>
      <p:pic>
        <p:nvPicPr>
          <p:cNvPr id="20" name="Picture 19" descr="A diagram of a number of data&#10;&#10;Description automatically generated">
            <a:extLst>
              <a:ext uri="{FF2B5EF4-FFF2-40B4-BE49-F238E27FC236}">
                <a16:creationId xmlns:a16="http://schemas.microsoft.com/office/drawing/2014/main" id="{D8C382E9-96EB-E084-9BBC-A60531B49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556" y="3936020"/>
            <a:ext cx="2363156" cy="1698147"/>
          </a:xfrm>
          <a:prstGeom prst="rect">
            <a:avLst/>
          </a:prstGeom>
        </p:spPr>
      </p:pic>
      <p:pic>
        <p:nvPicPr>
          <p:cNvPr id="22" name="Picture 2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3447AEC-8F23-116E-F2C4-81F94245B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691" y="3936020"/>
            <a:ext cx="2363155" cy="1698147"/>
          </a:xfrm>
          <a:prstGeom prst="rect">
            <a:avLst/>
          </a:prstGeom>
        </p:spPr>
      </p:pic>
      <p:pic>
        <p:nvPicPr>
          <p:cNvPr id="24" name="Picture 2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F8C04A2-7A65-7AC1-E2A3-23407E9D21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936020"/>
            <a:ext cx="2363155" cy="1698147"/>
          </a:xfrm>
          <a:prstGeom prst="rect">
            <a:avLst/>
          </a:prstGeom>
        </p:spPr>
      </p:pic>
      <p:pic>
        <p:nvPicPr>
          <p:cNvPr id="26" name="Picture 2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F675E62B-CB6E-9B1A-A0BD-1E87BD9E4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8783" y="3936019"/>
            <a:ext cx="2363155" cy="16981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3C02B8-032E-EA1F-B3BF-1F272E1FF9EF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365980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4ADE3-3A52-230A-7D51-E737F3FC7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Status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2720-0C40-B2D3-1ADB-8E686C4731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3D0F-C869-2F98-B707-42FCF4CA3F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52ACD-2958-E979-1F08-2DABF2FC6F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1E9B-6495-55DD-34F0-FAB865EC87DD}"/>
              </a:ext>
            </a:extLst>
          </p:cNvPr>
          <p:cNvSpPr txBox="1"/>
          <p:nvPr/>
        </p:nvSpPr>
        <p:spPr>
          <a:xfrm>
            <a:off x="680484" y="1371600"/>
            <a:ext cx="80750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run2 and run3 then Update B</a:t>
            </a:r>
            <a:r>
              <a:rPr lang="en-CN" dirty="0"/>
              <a:t>kg estimation(Done)</a:t>
            </a:r>
            <a:br>
              <a:rPr lang="en-CN" dirty="0"/>
            </a:b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support-note(Ongoing)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Note: </a:t>
            </a:r>
            <a:r>
              <a:rPr lang="en-US" dirty="0" err="1"/>
              <a:t>lowerpad</a:t>
            </a:r>
            <a:r>
              <a:rPr lang="en-US" dirty="0"/>
              <a:t> for MC modeling label have typo(</a:t>
            </a:r>
            <a:r>
              <a:rPr lang="en-US" dirty="0" err="1">
                <a:highlight>
                  <a:srgbClr val="FFFF00"/>
                </a:highlight>
              </a:rPr>
              <a:t>bkg</a:t>
            </a:r>
            <a:r>
              <a:rPr lang="en-US" dirty="0">
                <a:highlight>
                  <a:srgbClr val="FFFF00"/>
                </a:highlight>
              </a:rPr>
              <a:t>/MC</a:t>
            </a:r>
            <a:r>
              <a:rPr lang="en-US" dirty="0"/>
              <a:t>, it should be </a:t>
            </a:r>
            <a:r>
              <a:rPr lang="en-US" dirty="0" err="1"/>
              <a:t>bkg</a:t>
            </a:r>
            <a:r>
              <a:rPr lang="en-US" dirty="0"/>
              <a:t>/Data)</a:t>
            </a:r>
          </a:p>
        </p:txBody>
      </p:sp>
    </p:spTree>
    <p:extLst>
      <p:ext uri="{BB962C8B-B14F-4D97-AF65-F5344CB8AC3E}">
        <p14:creationId xmlns:p14="http://schemas.microsoft.com/office/powerpoint/2010/main" val="26178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36E0-F719-424B-94AE-68979CD4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988ADE-67A2-4E96-4024-ACBC3C7B0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1F36E-9C86-97D6-493A-07621E7025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2EE5-B1FD-1390-7434-DFA489D98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3923-098F-30BF-6927-7C0B77F381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20</a:t>
            </a:fld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98800796-72B3-D094-446C-CB4905B4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80" y="1385438"/>
            <a:ext cx="2904614" cy="2087235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D17094B7-24E8-D187-AE50-2FFBBC7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52" y="1385438"/>
            <a:ext cx="2904614" cy="2087235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4B7B9077-7CB2-17BE-20F1-FAC25C79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24" y="1385438"/>
            <a:ext cx="2904614" cy="2087235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15D806AE-C2D1-A3E9-5AF2-B89BD2B8A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6" y="1385439"/>
            <a:ext cx="2904614" cy="2087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F962E0-AACC-42E9-2FE7-237AC0A78F43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5D547-6975-AE7D-EEDF-4C99E86224A5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7" name="Picture 16" descr="A diagram of a number of data&#10;&#10;Description automatically generated">
            <a:extLst>
              <a:ext uri="{FF2B5EF4-FFF2-40B4-BE49-F238E27FC236}">
                <a16:creationId xmlns:a16="http://schemas.microsoft.com/office/drawing/2014/main" id="{77553508-462C-674F-8E97-6D1C5D81F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680" y="3824767"/>
            <a:ext cx="2904614" cy="2087235"/>
          </a:xfrm>
          <a:prstGeom prst="rect">
            <a:avLst/>
          </a:prstGeom>
        </p:spPr>
      </p:pic>
      <p:pic>
        <p:nvPicPr>
          <p:cNvPr id="19" name="Picture 18" descr="A diagram of a number of data&#10;&#10;Description automatically generated">
            <a:extLst>
              <a:ext uri="{FF2B5EF4-FFF2-40B4-BE49-F238E27FC236}">
                <a16:creationId xmlns:a16="http://schemas.microsoft.com/office/drawing/2014/main" id="{2466A77F-440F-1A72-31BE-08082CF0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160" y="3828461"/>
            <a:ext cx="2904614" cy="2087235"/>
          </a:xfrm>
          <a:prstGeom prst="rect">
            <a:avLst/>
          </a:prstGeom>
        </p:spPr>
      </p:pic>
      <p:pic>
        <p:nvPicPr>
          <p:cNvPr id="21" name="Picture 20" descr="A diagram of a number of data&#10;&#10;Description automatically generated">
            <a:extLst>
              <a:ext uri="{FF2B5EF4-FFF2-40B4-BE49-F238E27FC236}">
                <a16:creationId xmlns:a16="http://schemas.microsoft.com/office/drawing/2014/main" id="{133ACCB4-B384-2127-6E32-F1DBE9D79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024" y="3849388"/>
            <a:ext cx="2904614" cy="2087235"/>
          </a:xfrm>
          <a:prstGeom prst="rect">
            <a:avLst/>
          </a:prstGeom>
        </p:spPr>
      </p:pic>
      <p:pic>
        <p:nvPicPr>
          <p:cNvPr id="23" name="Picture 2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580F8E-8003-8C2C-7EA0-FEF0B3AAB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96" y="3892400"/>
            <a:ext cx="2904614" cy="20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D182-A27F-1F00-E9FE-3C5FCBFD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3A7AB-1B71-EB90-733D-693C37C0B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(HH)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C6F59-A830-59D9-9AA7-DF8A325974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866D-AE6C-16AE-2318-633E242E2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5A660-CE7B-5E58-3044-B5357BE893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21</a:t>
            </a:fld>
            <a:endParaRPr lang="en-CN" dirty="0"/>
          </a:p>
        </p:txBody>
      </p:sp>
      <p:pic>
        <p:nvPicPr>
          <p:cNvPr id="7" name="Picture 6" descr="A diagram of a number of different types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6A215E95-61AD-22D7-BA04-22B22DB5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" y="1340311"/>
            <a:ext cx="3214681" cy="23100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13D961BA-396B-E757-55BE-F16301FD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08" y="1340311"/>
            <a:ext cx="3214681" cy="2310047"/>
          </a:xfrm>
          <a:prstGeom prst="rect">
            <a:avLst/>
          </a:prstGeom>
        </p:spPr>
      </p:pic>
      <p:pic>
        <p:nvPicPr>
          <p:cNvPr id="11" name="Picture 1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88B99A54-2F6E-13A9-21B7-8598EDC2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30" y="1340311"/>
            <a:ext cx="3214681" cy="2310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5622C-7910-53D8-681A-DF89881D0631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E1DB5-07F3-EF70-4FE1-73F5E1A196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5" name="Picture 1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AE48874-2088-6B34-3179-18099C2E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3841088"/>
            <a:ext cx="3214681" cy="2310047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936149DC-7251-69F5-6505-AC419EC1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07" y="3883086"/>
            <a:ext cx="3214681" cy="2310047"/>
          </a:xfrm>
          <a:prstGeom prst="rect">
            <a:avLst/>
          </a:prstGeom>
        </p:spPr>
      </p:pic>
      <p:pic>
        <p:nvPicPr>
          <p:cNvPr id="19" name="Picture 18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14A41AF5-4FD2-06B7-3C41-255B31344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30" y="3848330"/>
            <a:ext cx="3214681" cy="23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66AD-2581-69C3-E1A9-342EC7A4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63957-0DE4-1C18-53F3-E216ACFDB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41094-AE90-D6AB-4997-A8A9C09E6D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6D9E-A28D-BB01-6854-1D1B44418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0309-1EC2-FD69-852F-7CB9032A59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6C607-13C7-487A-4DE2-D0B3C4CFAB52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1E9B9-5540-9AAE-54E3-7B6912BF1208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8BEDCAF-4910-A868-FAE4-67730853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3" y="1479951"/>
            <a:ext cx="2363155" cy="1698147"/>
          </a:xfrm>
          <a:prstGeom prst="rect">
            <a:avLst/>
          </a:prstGeom>
        </p:spPr>
      </p:pic>
      <p:pic>
        <p:nvPicPr>
          <p:cNvPr id="12" name="Picture 1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3A48F86-1E9A-311F-812F-1518E2A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77" y="1479952"/>
            <a:ext cx="2363155" cy="1698147"/>
          </a:xfrm>
          <a:prstGeom prst="rect">
            <a:avLst/>
          </a:prstGeom>
        </p:spPr>
      </p:pic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B33D150-6FD6-4F9D-402F-FE9ADFD8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73" y="1479952"/>
            <a:ext cx="2363155" cy="1698147"/>
          </a:xfrm>
          <a:prstGeom prst="rect">
            <a:avLst/>
          </a:prstGeom>
        </p:spPr>
      </p:pic>
      <p:pic>
        <p:nvPicPr>
          <p:cNvPr id="21" name="Picture 2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6426BEF-DEC4-435B-FCB1-4965D08C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28" y="1515688"/>
            <a:ext cx="2363155" cy="1698147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87EC172-F71D-8089-2D39-3CF556040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83" y="1515688"/>
            <a:ext cx="2363155" cy="1698147"/>
          </a:xfrm>
          <a:prstGeom prst="rect">
            <a:avLst/>
          </a:prstGeom>
        </p:spPr>
      </p:pic>
      <p:pic>
        <p:nvPicPr>
          <p:cNvPr id="29" name="Picture 2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5E9EE25-2687-E757-966B-6E1DF051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5" y="3887044"/>
            <a:ext cx="2363157" cy="1698148"/>
          </a:xfrm>
          <a:prstGeom prst="rect">
            <a:avLst/>
          </a:prstGeom>
        </p:spPr>
      </p:pic>
      <p:pic>
        <p:nvPicPr>
          <p:cNvPr id="31" name="Picture 3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79A9C98-7B59-9E8C-A415-44A4798ED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880" y="3876146"/>
            <a:ext cx="2363157" cy="1698148"/>
          </a:xfrm>
          <a:prstGeom prst="rect">
            <a:avLst/>
          </a:prstGeom>
        </p:spPr>
      </p:pic>
      <p:pic>
        <p:nvPicPr>
          <p:cNvPr id="33" name="Picture 3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203A2693-D6AF-67DF-D09C-332FB669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732" y="3876146"/>
            <a:ext cx="2363157" cy="1698148"/>
          </a:xfrm>
          <a:prstGeom prst="rect">
            <a:avLst/>
          </a:prstGeom>
        </p:spPr>
      </p:pic>
      <p:pic>
        <p:nvPicPr>
          <p:cNvPr id="35" name="Picture 3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B616697-825C-EA9F-88B5-DE0D16D75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877777"/>
            <a:ext cx="2363157" cy="1698148"/>
          </a:xfrm>
          <a:prstGeom prst="rect">
            <a:avLst/>
          </a:prstGeom>
        </p:spPr>
      </p:pic>
      <p:pic>
        <p:nvPicPr>
          <p:cNvPr id="37" name="Picture 3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7A579A9-49CD-2655-3FAE-2BD37EF73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8843" y="3887044"/>
            <a:ext cx="2363157" cy="1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3B343-7BFE-AC3A-C0BA-8719E8D3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FE4B9-1EDF-533C-A2B3-8FE625F49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011BA-7AC9-8DA9-92BD-1D6F7C389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5ABD-825A-4831-BF9B-A65FB9A051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A44E4-1819-70B8-A4A3-3BB1357A6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2D8BC-6639-7661-57DC-8E86FCF66A8D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5198C-D76E-27F8-5DF5-7781D65B4B89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7C575474-E359-10B8-8C73-E94121A4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94" y="3832485"/>
            <a:ext cx="2904615" cy="2087236"/>
          </a:xfrm>
          <a:prstGeom prst="rect">
            <a:avLst/>
          </a:prstGeom>
        </p:spPr>
      </p:pic>
      <p:pic>
        <p:nvPicPr>
          <p:cNvPr id="12" name="Picture 11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56226F79-55D7-D5BD-D6F3-92AB89D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65" y="3832485"/>
            <a:ext cx="2904615" cy="2087236"/>
          </a:xfrm>
          <a:prstGeom prst="rect">
            <a:avLst/>
          </a:prstGeom>
        </p:spPr>
      </p:pic>
      <p:pic>
        <p:nvPicPr>
          <p:cNvPr id="18" name="Picture 1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7278EC2-CE86-D95A-5607-5F1104E6B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36" y="3832485"/>
            <a:ext cx="2904615" cy="2087236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BED9997-1A5B-1685-6184-7E662C8D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09" y="3824766"/>
            <a:ext cx="2904615" cy="2087236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D50B420-6854-58C9-4C74-AD8CF20ED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323" y="1438875"/>
            <a:ext cx="2904615" cy="2087236"/>
          </a:xfrm>
          <a:prstGeom prst="rect">
            <a:avLst/>
          </a:prstGeom>
        </p:spPr>
      </p:pic>
      <p:pic>
        <p:nvPicPr>
          <p:cNvPr id="27" name="Picture 26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22C0C5B-A688-B665-9D89-E7C7AEAD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79" y="1443379"/>
            <a:ext cx="2904615" cy="2087236"/>
          </a:xfrm>
          <a:prstGeom prst="rect">
            <a:avLst/>
          </a:prstGeom>
        </p:spPr>
      </p:pic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2EA175B-08BE-BCF2-2918-2B669078D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235" y="1424594"/>
            <a:ext cx="2904615" cy="2087236"/>
          </a:xfrm>
          <a:prstGeom prst="rect">
            <a:avLst/>
          </a:prstGeom>
        </p:spPr>
      </p:pic>
      <p:pic>
        <p:nvPicPr>
          <p:cNvPr id="31" name="Picture 30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805CE9D-7D8F-5D10-461F-B05D109C6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21" y="1438875"/>
            <a:ext cx="2904615" cy="20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9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36CC-B169-7B2A-9E6F-2818524A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15D7A-92BA-652F-FE97-2FFB73B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(LH)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CDBC6-8070-7172-8FB2-712E4503A2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8AE54-99F4-0893-5899-61AEDD8634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F4559-D1F6-96E0-A102-CBDB18B2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24</a:t>
            </a:fld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DBA02-38EF-E86A-FC30-D94864D934F4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DC0A-57CF-5923-DEC0-F0D7DBA714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ACB1C5A-F197-D1C4-CFFA-995E27E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6" y="1388373"/>
            <a:ext cx="3214681" cy="2310047"/>
          </a:xfrm>
          <a:prstGeom prst="rect">
            <a:avLst/>
          </a:prstGeom>
        </p:spPr>
      </p:pic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8063D346-E119-78A6-03EC-B89822D8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59" y="1399098"/>
            <a:ext cx="3214681" cy="2310047"/>
          </a:xfrm>
          <a:prstGeom prst="rect">
            <a:avLst/>
          </a:prstGeom>
        </p:spPr>
      </p:pic>
      <p:pic>
        <p:nvPicPr>
          <p:cNvPr id="18" name="Picture 1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50C5D7F-F331-9477-834E-21D90CF3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33" y="1287986"/>
            <a:ext cx="3214681" cy="2310047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15021C63-8257-47E5-4D20-745F46A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85" y="3883086"/>
            <a:ext cx="3214681" cy="2310048"/>
          </a:xfrm>
          <a:prstGeom prst="rect">
            <a:avLst/>
          </a:prstGeom>
        </p:spPr>
      </p:pic>
      <p:pic>
        <p:nvPicPr>
          <p:cNvPr id="23" name="Picture 2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D989349-B714-CAB6-14F1-4F9328342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58" y="3883086"/>
            <a:ext cx="3214681" cy="2310048"/>
          </a:xfrm>
          <a:prstGeom prst="rect">
            <a:avLst/>
          </a:prstGeom>
        </p:spPr>
      </p:pic>
      <p:pic>
        <p:nvPicPr>
          <p:cNvPr id="25" name="Picture 24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2C1EC26D-CAB0-8F3E-3444-82AEBAC5F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33" y="3698420"/>
            <a:ext cx="3214681" cy="23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6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CB13-5ADD-DFD9-BD02-F92A9557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57CD8-D7E2-96B3-16D8-3B1B81778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SR(HH and 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40D10-A78E-8DA8-D430-6D901853C7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06B66-3BD9-5B4F-11AA-03782C7F35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2496-3E8B-DDFB-B047-9AD985A235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25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72B1-7DD6-9ECF-148D-2F271AFF0129}"/>
              </a:ext>
            </a:extLst>
          </p:cNvPr>
          <p:cNvSpPr txBox="1"/>
          <p:nvPr/>
        </p:nvSpPr>
        <p:spPr>
          <a:xfrm>
            <a:off x="59381" y="1104405"/>
            <a:ext cx="123285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nput sample: </a:t>
            </a:r>
          </a:p>
          <a:p>
            <a:r>
              <a:rPr lang="en-CN" dirty="0"/>
              <a:t>	bkg: run2 bkg sample passed pre-selection(HH/LH)</a:t>
            </a:r>
            <a:br>
              <a:rPr lang="en-CN" dirty="0"/>
            </a:br>
            <a:r>
              <a:rPr lang="en-CN" dirty="0"/>
              <a:t>	sig: 100_70, 120_90, 140_90(only run2)</a:t>
            </a:r>
          </a:p>
          <a:p>
            <a:br>
              <a:rPr lang="en-CN" dirty="0"/>
            </a:br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</a:t>
            </a:r>
            <a:br>
              <a:rPr lang="en-CN" dirty="0"/>
            </a:br>
            <a:r>
              <a:rPr lang="en-CN" dirty="0"/>
              <a:t>	HH: Ntrees = 300, MaxDepth = 6, MinNodeSize = 1%, Learning rate = 0.05</a:t>
            </a:r>
          </a:p>
          <a:p>
            <a:r>
              <a:rPr lang="en-CN" dirty="0"/>
              <a:t>	LH:  Ntrees = 200, MaxDepth = 6, MinNodeSize = 1%, Learning rate = 0.05</a:t>
            </a:r>
          </a:p>
          <a:p>
            <a:endParaRPr lang="en-CN" dirty="0"/>
          </a:p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abs(physics weight)</a:t>
            </a:r>
          </a:p>
          <a:p>
            <a:endParaRPr lang="en-CN" dirty="0"/>
          </a:p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105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4373-79FF-CC89-00A3-F7F49CE6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233B0-890B-DAA1-D251-A7A75FAAA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BDT distribution for LH and HH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689B0-783E-3046-DD28-8462C96C4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1EEF1-1D08-1072-CF03-A3A2AD959D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F85C-1F22-5AA3-A8C9-69D4F9276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26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FA867-3221-0C98-E5D9-E2A1BA610F08}"/>
              </a:ext>
            </a:extLst>
          </p:cNvPr>
          <p:cNvSpPr txBox="1"/>
          <p:nvPr/>
        </p:nvSpPr>
        <p:spPr>
          <a:xfrm>
            <a:off x="344384" y="157941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53F16-E0C5-5DF3-754D-3EF362B43143}"/>
              </a:ext>
            </a:extLst>
          </p:cNvPr>
          <p:cNvSpPr txBox="1"/>
          <p:nvPr/>
        </p:nvSpPr>
        <p:spPr>
          <a:xfrm>
            <a:off x="344384" y="413063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7ED5F6C-BD09-36B9-BD58-DA0EEE3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17" y="3797207"/>
            <a:ext cx="3077870" cy="2211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196BD-06B2-B183-83BA-F3FCF58987DF}"/>
              </a:ext>
            </a:extLst>
          </p:cNvPr>
          <p:cNvSpPr txBox="1"/>
          <p:nvPr/>
        </p:nvSpPr>
        <p:spPr>
          <a:xfrm>
            <a:off x="3075709" y="10094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BC57-3241-3073-0109-8BA4AEA52864}"/>
              </a:ext>
            </a:extLst>
          </p:cNvPr>
          <p:cNvSpPr txBox="1"/>
          <p:nvPr/>
        </p:nvSpPr>
        <p:spPr>
          <a:xfrm>
            <a:off x="8596918" y="10094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670A2C3-F30A-A5DA-EBCB-27E15254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29" y="1378735"/>
            <a:ext cx="3077870" cy="2211736"/>
          </a:xfrm>
          <a:prstGeom prst="rect">
            <a:avLst/>
          </a:prstGeom>
        </p:spPr>
      </p:pic>
      <p:pic>
        <p:nvPicPr>
          <p:cNvPr id="15" name="Picture 14" descr="A graph of a number of different colors&#10;&#10;AI-generated content may be incorrect.">
            <a:extLst>
              <a:ext uri="{FF2B5EF4-FFF2-40B4-BE49-F238E27FC236}">
                <a16:creationId xmlns:a16="http://schemas.microsoft.com/office/drawing/2014/main" id="{1EBF18D3-BFB9-94D9-8934-806CBB3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43" y="3797206"/>
            <a:ext cx="3077870" cy="2211735"/>
          </a:xfrm>
          <a:prstGeom prst="rect">
            <a:avLst/>
          </a:prstGeom>
        </p:spPr>
      </p:pic>
      <p:pic>
        <p:nvPicPr>
          <p:cNvPr id="17" name="Picture 1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FB58D80-0E0D-5BC2-0B41-40A2EC20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43" y="1411768"/>
            <a:ext cx="3077870" cy="22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4D0F5-24D9-C8A4-6A9A-2351A9502D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363AB-F49F-90ED-29B0-D9E21B7BD5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35977-63E2-733C-9287-556B119291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A24A6-3376-0913-274A-18EF3988F3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9F19F-CBB0-BEBA-37A6-4CA203CB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54566-049B-00CF-43F1-14875E021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655B0-28D8-F81D-5C51-E5A781C74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83400-3C02-F5A4-5368-9AB390A7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BDDEC9-ABFA-19E0-C972-3582C8FC0D8F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68E51-5CD5-5F36-D02A-E3F1EC93A258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12D2C2-D13C-5AC4-6486-8868D9E62884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A6F2FEC6-B34C-35F0-FC63-352346FA2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3DF81E-E03D-F088-0A8B-F69F7FC30F83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F5115B7-A1D6-CCEF-BC16-C0D8715FB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62C46-B54A-D5D2-03D9-BDECEB945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Pre-Selection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02EAF-C601-49EC-278D-D4B80C9B55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18B28-4F87-21C0-AD93-D2344A4E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24A6-45FC-6389-618A-894CA1C7FD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4</a:t>
            </a:fld>
            <a:endParaRPr lang="en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76C54F-7612-5E43-A09F-9237296282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573129"/>
              </p:ext>
            </p:extLst>
          </p:nvPr>
        </p:nvGraphicFramePr>
        <p:xfrm>
          <a:off x="838200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59771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AD5536EF-2CF9-49AB-55DE-E75BA96776D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7716876"/>
              </p:ext>
            </p:extLst>
          </p:nvPr>
        </p:nvGraphicFramePr>
        <p:xfrm>
          <a:off x="5984807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6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DE57-95D3-31DE-2C20-818E076F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table with numbers and a few black text&#10;&#10;AI-generated content may be incorrect.">
            <a:extLst>
              <a:ext uri="{FF2B5EF4-FFF2-40B4-BE49-F238E27FC236}">
                <a16:creationId xmlns:a16="http://schemas.microsoft.com/office/drawing/2014/main" id="{B55B8E19-15BE-5947-2D2B-8C4C08D4F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146"/>
            <a:ext cx="7772400" cy="240898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E8113-DCA6-CAD0-A991-3D8F83A42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9C1FB-2D6D-7757-3D24-A84007771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51BA2-415B-45A3-CE70-4616003EDE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A32EF-5823-29A7-3227-006DB99038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5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4E45C-E4D2-10F5-9953-8E068B8F3F56}"/>
                  </a:ext>
                </a:extLst>
              </p:cNvPr>
              <p:cNvSpPr txBox="1"/>
              <p:nvPr/>
            </p:nvSpPr>
            <p:spPr>
              <a:xfrm>
                <a:off x="0" y="915475"/>
                <a:ext cx="54206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</a:t>
                </a:r>
                <a:br>
                  <a:rPr lang="en-CN" sz="2000" dirty="0"/>
                </a:b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C4E45C-E4D2-10F5-9953-8E068B8F3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5475"/>
                <a:ext cx="5420651" cy="1323439"/>
              </a:xfrm>
              <a:prstGeom prst="rect">
                <a:avLst/>
              </a:prstGeom>
              <a:blipFill>
                <a:blip r:embed="rId3"/>
                <a:stretch>
                  <a:fillRect l="-1171" t="-2857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6A45FB0-CEA3-5F50-DEAA-8ADCB9478158}"/>
              </a:ext>
            </a:extLst>
          </p:cNvPr>
          <p:cNvSpPr/>
          <p:nvPr/>
        </p:nvSpPr>
        <p:spPr>
          <a:xfrm>
            <a:off x="69742" y="2885470"/>
            <a:ext cx="6995201" cy="278969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03FDD-F33F-1DCA-E535-00FCF85CFE45}"/>
              </a:ext>
            </a:extLst>
          </p:cNvPr>
          <p:cNvSpPr/>
          <p:nvPr/>
        </p:nvSpPr>
        <p:spPr>
          <a:xfrm>
            <a:off x="69742" y="4588654"/>
            <a:ext cx="6995201" cy="278969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F9B70-1DD6-80D0-FE5E-0394B1C55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793" y="1148861"/>
            <a:ext cx="4439328" cy="3216484"/>
          </a:xfrm>
          <a:prstGeom prst="rect">
            <a:avLst/>
          </a:prstGeom>
        </p:spPr>
      </p:pic>
      <p:pic>
        <p:nvPicPr>
          <p:cNvPr id="20" name="Picture 19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21D1567-A536-B6D2-21BA-471037F7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57" y="4095183"/>
            <a:ext cx="4480756" cy="640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D9D2E3-A80C-2327-9B63-3B6A1307484E}"/>
              </a:ext>
            </a:extLst>
          </p:cNvPr>
          <p:cNvSpPr txBox="1"/>
          <p:nvPr/>
        </p:nvSpPr>
        <p:spPr>
          <a:xfrm>
            <a:off x="0" y="5148787"/>
            <a:ext cx="785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>
                    <a:lumMod val="65000"/>
                  </a:schemeClr>
                </a:solidFill>
              </a:rPr>
              <a:t>To Orthogonal with pre-selection, lower cut must in 40 or we need to change pSR</a:t>
            </a:r>
          </a:p>
        </p:txBody>
      </p:sp>
    </p:spTree>
    <p:extLst>
      <p:ext uri="{BB962C8B-B14F-4D97-AF65-F5344CB8AC3E}">
        <p14:creationId xmlns:p14="http://schemas.microsoft.com/office/powerpoint/2010/main" val="29675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BD17-29BF-E2FF-3468-40FCBBDB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3A7EBF-76C4-43B0-460F-97F21A88C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estimation(run3)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3F324-4631-7DEA-0F44-20A03CC450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2E30F-DB54-9C10-EB2D-5BA2E1C80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5F4E7-5FAE-DB96-9B80-D90657A4FC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6</a:t>
            </a:fld>
            <a:endParaRPr lang="en-CN" dirty="0"/>
          </a:p>
        </p:txBody>
      </p:sp>
      <p:pic>
        <p:nvPicPr>
          <p:cNvPr id="13" name="Picture 1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2567B83-67F1-6C0D-118F-0C28EEEC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4" y="1169325"/>
            <a:ext cx="4356106" cy="3114758"/>
          </a:xfrm>
          <a:prstGeom prst="rect">
            <a:avLst/>
          </a:prstGeom>
        </p:spPr>
      </p:pic>
      <p:pic>
        <p:nvPicPr>
          <p:cNvPr id="15" name="Picture 14" descr="A graph of numbers and a line&#10;&#10;AI-generated content may be incorrect.">
            <a:extLst>
              <a:ext uri="{FF2B5EF4-FFF2-40B4-BE49-F238E27FC236}">
                <a16:creationId xmlns:a16="http://schemas.microsoft.com/office/drawing/2014/main" id="{36E1B4CB-02D5-B59C-50F3-8A933CDC5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31" y="4050167"/>
            <a:ext cx="4406031" cy="622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77D458-62A9-AEE9-6E9B-4BF9ADECD473}"/>
                  </a:ext>
                </a:extLst>
              </p:cNvPr>
              <p:cNvSpPr txBox="1"/>
              <p:nvPr/>
            </p:nvSpPr>
            <p:spPr>
              <a:xfrm>
                <a:off x="0" y="915475"/>
                <a:ext cx="54206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</a:t>
                </a:r>
                <a:br>
                  <a:rPr lang="en-CN" sz="2000" dirty="0"/>
                </a:b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77D458-62A9-AEE9-6E9B-4BF9ADECD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5475"/>
                <a:ext cx="5420651" cy="1323439"/>
              </a:xfrm>
              <a:prstGeom prst="rect">
                <a:avLst/>
              </a:prstGeom>
              <a:blipFill>
                <a:blip r:embed="rId4"/>
                <a:stretch>
                  <a:fillRect l="-1171" t="-2857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979E1810-551A-58DE-40AB-1A808DB43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57730"/>
            <a:ext cx="6923314" cy="22527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9E46A2-637A-47AF-4C32-D1997942D3D7}"/>
              </a:ext>
            </a:extLst>
          </p:cNvPr>
          <p:cNvSpPr/>
          <p:nvPr/>
        </p:nvSpPr>
        <p:spPr>
          <a:xfrm>
            <a:off x="2493" y="2972771"/>
            <a:ext cx="6596015" cy="252344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7AFDEC-E971-7EDB-B74C-A45EB39CD992}"/>
              </a:ext>
            </a:extLst>
          </p:cNvPr>
          <p:cNvSpPr/>
          <p:nvPr/>
        </p:nvSpPr>
        <p:spPr>
          <a:xfrm>
            <a:off x="2493" y="4544796"/>
            <a:ext cx="6596015" cy="252344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F730-7E17-5582-76A4-A155462146EA}"/>
              </a:ext>
            </a:extLst>
          </p:cNvPr>
          <p:cNvSpPr txBox="1"/>
          <p:nvPr/>
        </p:nvSpPr>
        <p:spPr>
          <a:xfrm>
            <a:off x="0" y="5148787"/>
            <a:ext cx="785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>
                    <a:lumMod val="65000"/>
                  </a:schemeClr>
                </a:solidFill>
              </a:rPr>
              <a:t>To Orthogonal with pre-selection, lower cut must at 40 or we need to change pSR</a:t>
            </a:r>
          </a:p>
        </p:txBody>
      </p:sp>
    </p:spTree>
    <p:extLst>
      <p:ext uri="{BB962C8B-B14F-4D97-AF65-F5344CB8AC3E}">
        <p14:creationId xmlns:p14="http://schemas.microsoft.com/office/powerpoint/2010/main" val="425762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178F1-15AD-9079-3C0E-EAE6F1CA3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BDE54-0F10-0C85-364C-3A2F8F76D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EABC9-540D-66DA-420D-615C06AD8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1A56-D7D7-A4FA-028D-E1F4B82D5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7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DE871B-4A01-68F3-629E-781B0CB0716F}"/>
              </a:ext>
            </a:extLst>
          </p:cNvPr>
          <p:cNvSpPr txBox="1"/>
          <p:nvPr/>
        </p:nvSpPr>
        <p:spPr>
          <a:xfrm>
            <a:off x="2741217" y="1377275"/>
            <a:ext cx="198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/>
              <a:t>CR: C1N2 score &lt;  ?</a:t>
            </a:r>
            <a:br>
              <a:rPr lang="en-US" sz="1800" b="0" dirty="0"/>
            </a:br>
            <a:r>
              <a:rPr lang="en-US" sz="1800" b="0" dirty="0"/>
              <a:t>VR: </a:t>
            </a:r>
            <a:r>
              <a:rPr lang="en-US" sz="1800" dirty="0"/>
              <a:t>?</a:t>
            </a:r>
            <a:r>
              <a:rPr lang="en-US" sz="1800" b="0" dirty="0"/>
              <a:t> &lt; C1N2 score</a:t>
            </a:r>
            <a:endParaRPr lang="en-CN" sz="1800" dirty="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B0810B8E-CAE7-8EAC-8B6A-0C2DA9C7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28669"/>
            <a:ext cx="7772400" cy="3117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B7FC1F-2294-9CC7-742C-0BFFEDF0FCCD}"/>
              </a:ext>
            </a:extLst>
          </p:cNvPr>
          <p:cNvSpPr txBox="1"/>
          <p:nvPr/>
        </p:nvSpPr>
        <p:spPr>
          <a:xfrm>
            <a:off x="162232" y="2153265"/>
            <a:ext cx="616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ut set: 170, 180, 190, 200;  C1N2 score cut: -0.8, -0.7, -0.6, -0.5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BB532A-A20F-9473-27E9-142E88C58FFC}"/>
              </a:ext>
            </a:extLst>
          </p:cNvPr>
          <p:cNvSpPr txBox="1"/>
          <p:nvPr/>
        </p:nvSpPr>
        <p:spPr>
          <a:xfrm>
            <a:off x="5048714" y="1631569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[-1,1]-&gt;[0,20]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EBB2B-33D1-3577-9EF6-7FE1594ECA84}"/>
              </a:ext>
            </a:extLst>
          </p:cNvPr>
          <p:cNvSpPr txBox="1"/>
          <p:nvPr/>
        </p:nvSpPr>
        <p:spPr>
          <a:xfrm>
            <a:off x="5459884" y="137906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E8FA97-983C-008A-206A-7889C15A4586}"/>
              </a:ext>
            </a:extLst>
          </p:cNvPr>
          <p:cNvSpPr/>
          <p:nvPr/>
        </p:nvSpPr>
        <p:spPr>
          <a:xfrm>
            <a:off x="162232" y="3525520"/>
            <a:ext cx="7762568" cy="640080"/>
          </a:xfrm>
          <a:prstGeom prst="rect">
            <a:avLst/>
          </a:prstGeom>
          <a:solidFill>
            <a:srgbClr val="FFFF00">
              <a:alpha val="3326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850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44E05-4BCC-A059-15BF-747F3ED9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3BF8B499-5C82-E8B1-14CD-7696798C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363"/>
            <a:ext cx="5797062" cy="26657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25D69-C1A9-D6CD-7FB9-6C71E8A7E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8EAD4-CA18-02CF-B9C2-73479AE3E0F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12B49-D805-8266-DF1B-DDBC739F5D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99127-D357-B65E-1678-253747E87C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DCF15-6816-C687-374A-4E228E82D007}"/>
              </a:ext>
            </a:extLst>
          </p:cNvPr>
          <p:cNvSpPr/>
          <p:nvPr/>
        </p:nvSpPr>
        <p:spPr>
          <a:xfrm>
            <a:off x="0" y="2083632"/>
            <a:ext cx="5797062" cy="430744"/>
          </a:xfrm>
          <a:prstGeom prst="rect">
            <a:avLst/>
          </a:prstGeom>
          <a:solidFill>
            <a:srgbClr val="FFFF00">
              <a:alpha val="3326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3982B4D7-432F-DA0C-D5E8-47710B8EF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118"/>
            <a:ext cx="5797062" cy="26041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DA169-0682-A6B6-C42E-FF39D914ABD0}"/>
              </a:ext>
            </a:extLst>
          </p:cNvPr>
          <p:cNvSpPr/>
          <p:nvPr/>
        </p:nvSpPr>
        <p:spPr>
          <a:xfrm>
            <a:off x="0" y="4219991"/>
            <a:ext cx="5797062" cy="430744"/>
          </a:xfrm>
          <a:prstGeom prst="rect">
            <a:avLst/>
          </a:prstGeom>
          <a:solidFill>
            <a:srgbClr val="FFFF00">
              <a:alpha val="3326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2E0A653E-232B-F37C-21E7-4E81676F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062" y="908596"/>
            <a:ext cx="6399765" cy="28435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F104D5-B49C-04CD-A231-7FF49AC359B1}"/>
              </a:ext>
            </a:extLst>
          </p:cNvPr>
          <p:cNvSpPr/>
          <p:nvPr/>
        </p:nvSpPr>
        <p:spPr>
          <a:xfrm>
            <a:off x="5797062" y="2171700"/>
            <a:ext cx="6333978" cy="473284"/>
          </a:xfrm>
          <a:prstGeom prst="rect">
            <a:avLst/>
          </a:prstGeom>
          <a:solidFill>
            <a:srgbClr val="FFFF00">
              <a:alpha val="3326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28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94F5D-4B1C-9256-0518-E89D4B73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2B651-C5C5-13D1-5E94-70162B4FA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B4E5C-CF3D-6F43-D4A7-84FD555E3B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26,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FC1A2-1C39-6303-66F9-4EB6F634B7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12207-7CB1-AF05-F581-B140296FE9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54CD2-FE58-7357-180F-8E0D46EB8F40}"/>
              </a:ext>
            </a:extLst>
          </p:cNvPr>
          <p:cNvSpPr txBox="1"/>
          <p:nvPr/>
        </p:nvSpPr>
        <p:spPr>
          <a:xfrm>
            <a:off x="548640" y="1110271"/>
            <a:ext cx="21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cut combination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CF597-0243-6195-453B-A6AC4C4CAC7B}"/>
              </a:ext>
            </a:extLst>
          </p:cNvPr>
          <p:cNvSpPr txBox="1"/>
          <p:nvPr/>
        </p:nvSpPr>
        <p:spPr>
          <a:xfrm>
            <a:off x="548640" y="1479603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t cut &gt; 170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E7A911-AE71-930B-8B64-B848244D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892632"/>
            <a:ext cx="7772400" cy="651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B04E5-41A6-36A8-14FC-A8D1F1C6EDF4}"/>
              </a:ext>
            </a:extLst>
          </p:cNvPr>
          <p:cNvSpPr txBox="1"/>
          <p:nvPr/>
        </p:nvSpPr>
        <p:spPr>
          <a:xfrm>
            <a:off x="548639" y="2652997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t cut &gt; 180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B02452-514D-B205-C9E9-FD926920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3102313"/>
            <a:ext cx="7772400" cy="68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9E0416-EC37-A9D0-6225-84B698BAEBED}"/>
              </a:ext>
            </a:extLst>
          </p:cNvPr>
          <p:cNvSpPr txBox="1"/>
          <p:nvPr/>
        </p:nvSpPr>
        <p:spPr>
          <a:xfrm>
            <a:off x="548638" y="3789375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t cut &gt; 190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BAEB81-DC13-9275-6BBB-2E7D12B85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4239643"/>
            <a:ext cx="7772400" cy="6441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0AB3AD-4FDA-BF28-2667-0867CF82F7FC}"/>
              </a:ext>
            </a:extLst>
          </p:cNvPr>
          <p:cNvSpPr txBox="1"/>
          <p:nvPr/>
        </p:nvSpPr>
        <p:spPr>
          <a:xfrm>
            <a:off x="548637" y="4962769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t cut &gt; 200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843474-8E91-1E5E-D471-6AE2FD986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" y="5460341"/>
            <a:ext cx="7772400" cy="64341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06B1A96E-2964-2426-4DA7-26E1783D8608}"/>
              </a:ext>
            </a:extLst>
          </p:cNvPr>
          <p:cNvSpPr/>
          <p:nvPr/>
        </p:nvSpPr>
        <p:spPr>
          <a:xfrm rot="10800000">
            <a:off x="8570844" y="1945640"/>
            <a:ext cx="1143000" cy="4397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78796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5457</TotalTime>
  <Words>1731</Words>
  <Application>Microsoft Macintosh PowerPoint</Application>
  <PresentationFormat>Widescreen</PresentationFormat>
  <Paragraphs>300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IHEP SUSY Group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A1145</cp:lastModifiedBy>
  <cp:revision>275</cp:revision>
  <dcterms:created xsi:type="dcterms:W3CDTF">2025-07-07T13:30:29Z</dcterms:created>
  <dcterms:modified xsi:type="dcterms:W3CDTF">2025-07-26T16:05:51Z</dcterms:modified>
</cp:coreProperties>
</file>